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257" r:id="rId6"/>
    <p:sldId id="258" r:id="rId7"/>
    <p:sldId id="259" r:id="rId8"/>
    <p:sldId id="275" r:id="rId9"/>
    <p:sldId id="260" r:id="rId10"/>
    <p:sldId id="261" r:id="rId11"/>
    <p:sldId id="262" r:id="rId12"/>
    <p:sldId id="263" r:id="rId13"/>
    <p:sldId id="264" r:id="rId14"/>
    <p:sldId id="266" r:id="rId15"/>
    <p:sldId id="300" r:id="rId16"/>
    <p:sldId id="302" r:id="rId17"/>
    <p:sldId id="304" r:id="rId18"/>
    <p:sldId id="268" r:id="rId19"/>
    <p:sldId id="269" r:id="rId20"/>
    <p:sldId id="270" r:id="rId21"/>
    <p:sldId id="303" r:id="rId22"/>
    <p:sldId id="272" r:id="rId23"/>
    <p:sldId id="271" r:id="rId24"/>
    <p:sldId id="273" r:id="rId25"/>
    <p:sldId id="274" r:id="rId26"/>
    <p:sldId id="309" r:id="rId27"/>
    <p:sldId id="305" r:id="rId28"/>
    <p:sldId id="279" r:id="rId29"/>
    <p:sldId id="280" r:id="rId30"/>
    <p:sldId id="282" r:id="rId31"/>
    <p:sldId id="283" r:id="rId32"/>
    <p:sldId id="284" r:id="rId33"/>
    <p:sldId id="276" r:id="rId34"/>
    <p:sldId id="314" r:id="rId35"/>
    <p:sldId id="306" r:id="rId36"/>
    <p:sldId id="307" r:id="rId37"/>
    <p:sldId id="277" r:id="rId38"/>
    <p:sldId id="287" r:id="rId39"/>
    <p:sldId id="288" r:id="rId40"/>
    <p:sldId id="289" r:id="rId41"/>
    <p:sldId id="308" r:id="rId42"/>
    <p:sldId id="290" r:id="rId43"/>
    <p:sldId id="295" r:id="rId44"/>
    <p:sldId id="296" r:id="rId45"/>
    <p:sldId id="297" r:id="rId46"/>
    <p:sldId id="31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7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0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4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9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0EBE-636D-4E0C-B3DE-F76A4D393781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5F65-2B7F-4058-9D93-C13503FF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gateway.ifionline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://www.in.gov/sbo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brctech@iupui.edu" TargetMode="External"/><Relationship Id="rId2" Type="http://schemas.openxmlformats.org/officeDocument/2006/relationships/hyperlink" Target="mailto:annualreports@sboa.in.go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gateway.ifionline.org/login.asp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sbo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sboa" TargetMode="Externa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brctech@iupui.edu" TargetMode="External"/><Relationship Id="rId2" Type="http://schemas.openxmlformats.org/officeDocument/2006/relationships/hyperlink" Target="mailto:annualreports@sboa.in.gov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nnualreports@sboa.in.g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Gateway 100R and Annual Financial Report (AFR)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Overview and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4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What to Report</a:t>
            </a:r>
          </a:p>
          <a:p>
            <a:pPr lvl="1"/>
            <a:r>
              <a:rPr lang="en-US" dirty="0" smtClean="0"/>
              <a:t>Report the total compensation paid to the employee during the previous year.  Use IRS Publication 15 as a guideline as to what to include as compensation.  For specific questions, check the user guide and consult your tax professional.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81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4833"/>
            <a:ext cx="8229600" cy="349669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19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Ability to auto fill address fields.</a:t>
            </a:r>
            <a:endParaRPr lang="en-US" sz="3200" b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4" y="2895600"/>
            <a:ext cx="8935698" cy="350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4267200"/>
            <a:ext cx="1981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Ability to auto fill address fields.</a:t>
            </a:r>
            <a:endParaRPr lang="en-US" sz="3200" b="1" u="sng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8382000" cy="3505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09600" y="51816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Ability to auto fill address fields.</a:t>
            </a:r>
            <a:endParaRPr lang="en-US" sz="3200" b="1" u="sng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5" y="2867891"/>
            <a:ext cx="9021435" cy="3657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81400" y="4876800"/>
            <a:ext cx="3276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Certified Report of Names, Addresses, Duties and Compensation of Public Employees (Form 100R)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Helpful Hints</a:t>
            </a:r>
          </a:p>
          <a:p>
            <a:pPr lvl="1"/>
            <a:r>
              <a:rPr lang="en-US" dirty="0" smtClean="0"/>
              <a:t>Tab or click in a cell to go to the next cell in a row.</a:t>
            </a:r>
          </a:p>
          <a:p>
            <a:pPr lvl="1"/>
            <a:r>
              <a:rPr lang="en-US" dirty="0" smtClean="0"/>
              <a:t>Enter one row at a time. Press the Enter key when you are finished entering a row.</a:t>
            </a:r>
          </a:p>
          <a:p>
            <a:pPr lvl="1"/>
            <a:r>
              <a:rPr lang="en-US" dirty="0" smtClean="0"/>
              <a:t>Correct any errors on a row before starting the next row.</a:t>
            </a:r>
          </a:p>
          <a:p>
            <a:pPr lvl="1"/>
            <a:r>
              <a:rPr lang="en-US" dirty="0" smtClean="0"/>
              <a:t>Enter something in all cells marked “Required” or the row will not be saved.</a:t>
            </a:r>
          </a:p>
          <a:p>
            <a:pPr lvl="1"/>
            <a:endParaRPr lang="en-US" sz="4000" dirty="0" smtClean="0"/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677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Certified Report of Names, Addresses, Duties and Compensation of Public Employees (Form 100R)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Helpful Hints</a:t>
            </a:r>
          </a:p>
          <a:p>
            <a:pPr lvl="1"/>
            <a:r>
              <a:rPr lang="en-US" dirty="0" smtClean="0"/>
              <a:t>Avoid using double quotes in a cell.</a:t>
            </a:r>
          </a:p>
          <a:p>
            <a:pPr lvl="1"/>
            <a:r>
              <a:rPr lang="en-US" dirty="0" smtClean="0"/>
              <a:t>Do not enter a dollar sign or commas in the Total Compensation cell.</a:t>
            </a:r>
          </a:p>
          <a:p>
            <a:pPr lvl="1"/>
            <a:r>
              <a:rPr lang="en-US" dirty="0" smtClean="0"/>
              <a:t>Click the Save All Work Button to save changes.</a:t>
            </a:r>
          </a:p>
          <a:p>
            <a:pPr lvl="1"/>
            <a:r>
              <a:rPr lang="en-US" dirty="0" smtClean="0"/>
              <a:t>You may sort rows within the grid by clicking on the column heading.</a:t>
            </a:r>
          </a:p>
          <a:p>
            <a:pPr lvl="1"/>
            <a:r>
              <a:rPr lang="en-US" dirty="0" smtClean="0"/>
              <a:t>For best results, use </a:t>
            </a:r>
            <a:r>
              <a:rPr lang="en-US" dirty="0"/>
              <a:t>the most recent version of Internet Explorer, Chrome or </a:t>
            </a:r>
            <a:r>
              <a:rPr lang="en-US" dirty="0" smtClean="0"/>
              <a:t>Firefox. </a:t>
            </a:r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2406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Certified Report of Names, Addresses, Duties and Compensation of Public Employees (Form 100R)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u="sng" dirty="0" smtClean="0"/>
              <a:t>Submit 100R and Attestation Statement</a:t>
            </a:r>
          </a:p>
          <a:p>
            <a:pPr lvl="1"/>
            <a:r>
              <a:rPr lang="en-US" sz="3000" dirty="0" smtClean="0"/>
              <a:t>Don’t forget to submit. Your form is not filed until you submit it.</a:t>
            </a:r>
            <a:endParaRPr lang="en-US" sz="3000" dirty="0"/>
          </a:p>
          <a:p>
            <a:pPr lvl="1"/>
            <a:r>
              <a:rPr lang="en-US" sz="3000" dirty="0" smtClean="0"/>
              <a:t>An Attestation Statement is part of the submission process.</a:t>
            </a:r>
            <a:endParaRPr lang="en-US" sz="3000" dirty="0"/>
          </a:p>
          <a:p>
            <a:pPr marL="457200" lvl="1" indent="0">
              <a:buNone/>
            </a:pPr>
            <a:endParaRPr lang="en-US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8534400" cy="28771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5486400"/>
            <a:ext cx="1524000" cy="549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6096000" cy="384863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875145" y="5715000"/>
            <a:ext cx="2971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055" y="1447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Submit 100R and Attestation </a:t>
            </a:r>
            <a:r>
              <a:rPr lang="en-US" sz="3200" b="1" u="sng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63308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055" y="1447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Submit 100R and Attestation </a:t>
            </a:r>
            <a:r>
              <a:rPr lang="en-US" sz="3200" b="1" u="sng" dirty="0"/>
              <a:t>Statement</a:t>
            </a: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438400"/>
            <a:ext cx="8229600" cy="2514600"/>
          </a:xfrm>
        </p:spPr>
      </p:pic>
      <p:sp>
        <p:nvSpPr>
          <p:cNvPr id="6" name="Oval 5"/>
          <p:cNvSpPr/>
          <p:nvPr/>
        </p:nvSpPr>
        <p:spPr>
          <a:xfrm>
            <a:off x="240145" y="3657600"/>
            <a:ext cx="1905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3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Indiana Gateway for Government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u="sng" dirty="0" smtClean="0"/>
              <a:t>Gateway Public Website</a:t>
            </a:r>
            <a:endParaRPr lang="en-US" b="1" u="sng" dirty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gateway.ifionline.org/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709"/>
            <a:ext cx="9144000" cy="38436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10400" y="3962400"/>
            <a:ext cx="2057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0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229600" cy="266699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267200" y="4128659"/>
            <a:ext cx="2133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055" y="1447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/>
              <a:t>Submit 100R and Attestation </a:t>
            </a:r>
            <a:r>
              <a:rPr lang="en-US" sz="3200" b="1" u="sng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319082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Certified Report of Names, Addresses, Duties and Compensation of Public Employees (Form 100R)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Attestation Statement</a:t>
            </a:r>
          </a:p>
          <a:p>
            <a:pPr lvl="1"/>
            <a:r>
              <a:rPr lang="en-US" dirty="0"/>
              <a:t>Certifies that the data is accurate to the best of your knowledge and belief.</a:t>
            </a:r>
          </a:p>
          <a:p>
            <a:pPr lvl="1"/>
            <a:r>
              <a:rPr lang="en-US" dirty="0"/>
              <a:t>Must be signed by the official.</a:t>
            </a:r>
          </a:p>
          <a:p>
            <a:pPr lvl="1"/>
            <a:r>
              <a:rPr lang="en-US" dirty="0"/>
              <a:t>Must be </a:t>
            </a:r>
            <a:r>
              <a:rPr lang="en-US" b="1" u="sng" dirty="0"/>
              <a:t>mailed</a:t>
            </a:r>
            <a:r>
              <a:rPr lang="en-US" dirty="0"/>
              <a:t> within 5 days of submitting on Gateway.</a:t>
            </a:r>
          </a:p>
          <a:p>
            <a:pPr lvl="1"/>
            <a:r>
              <a:rPr lang="en-US" dirty="0"/>
              <a:t>If you re-submit your 100R on Gateway, you </a:t>
            </a:r>
            <a:r>
              <a:rPr lang="en-US" b="1" u="sng" dirty="0"/>
              <a:t>m</a:t>
            </a:r>
            <a:r>
              <a:rPr lang="en-US" b="1" u="sng" dirty="0" smtClean="0"/>
              <a:t>ust</a:t>
            </a:r>
            <a:r>
              <a:rPr lang="en-US" dirty="0" smtClean="0"/>
              <a:t> </a:t>
            </a:r>
            <a:r>
              <a:rPr lang="en-US" dirty="0"/>
              <a:t>print, sign and mail a new attestation 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4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92" y="0"/>
            <a:ext cx="5406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8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b="1" u="sng" dirty="0" smtClean="0"/>
              <a:t>How can I get help?</a:t>
            </a:r>
          </a:p>
          <a:p>
            <a:pPr lvl="1"/>
            <a:r>
              <a:rPr lang="en-US" dirty="0" smtClean="0"/>
              <a:t>User Guide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2971800"/>
            <a:ext cx="9144000" cy="3200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6600" y="46482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Certified Report of Names, Addresses, Duties and Compensation of Public Employees (Form 100R)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371600"/>
            <a:ext cx="8229600" cy="121920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sz="8000" b="1" u="sng" dirty="0"/>
              <a:t>How can I get </a:t>
            </a:r>
            <a:r>
              <a:rPr lang="en-US" sz="8000" b="1" u="sng" dirty="0" smtClean="0"/>
              <a:t>help?</a:t>
            </a:r>
          </a:p>
          <a:p>
            <a:pPr lvl="1"/>
            <a:r>
              <a:rPr lang="en-US" sz="7000" dirty="0" smtClean="0"/>
              <a:t>SBOA </a:t>
            </a:r>
            <a:r>
              <a:rPr lang="en-US" sz="7000" dirty="0"/>
              <a:t>Web </a:t>
            </a:r>
            <a:r>
              <a:rPr lang="en-US" sz="7000" dirty="0" smtClean="0"/>
              <a:t>site at </a:t>
            </a:r>
            <a:r>
              <a:rPr lang="en-US" sz="7000" dirty="0" smtClean="0">
                <a:hlinkClick r:id="rId2"/>
              </a:rPr>
              <a:t>www.in.gov/sboa</a:t>
            </a:r>
            <a:endParaRPr lang="en-US" sz="7000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7525801" cy="3886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5800" y="4209473"/>
            <a:ext cx="109590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Certified Report of Names, Addresses, Duties and Compensation of Public Employees (Form 100R)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How can I get help</a:t>
            </a:r>
            <a:r>
              <a:rPr lang="en-US" b="1" u="sng" dirty="0" smtClean="0"/>
              <a:t>?</a:t>
            </a:r>
            <a:endParaRPr lang="en-US" b="1" u="sng" dirty="0"/>
          </a:p>
          <a:p>
            <a:pPr lvl="1"/>
            <a:r>
              <a:rPr lang="en-US" dirty="0" smtClean="0"/>
              <a:t>Email the SBOA Help Desk at: </a:t>
            </a:r>
            <a:r>
              <a:rPr lang="en-US" dirty="0">
                <a:hlinkClick r:id="rId2"/>
              </a:rPr>
              <a:t>annualreports@sboa.in.gov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Email IBRC Technical Support at: </a:t>
            </a:r>
            <a:r>
              <a:rPr lang="en-US" dirty="0" smtClean="0">
                <a:hlinkClick r:id="rId3"/>
              </a:rPr>
              <a:t>ibrctech@iupui.edu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8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Certified Report of Names, Addresses, Duties and Compensation of Public Employees (Form 100R)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b="1" u="sng" dirty="0" smtClean="0"/>
              <a:t>Questions?</a:t>
            </a:r>
            <a:endParaRPr lang="en-US" b="1" u="sng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65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Financial Report (AFR)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Per IC 5-11-1-4</a:t>
            </a:r>
          </a:p>
          <a:p>
            <a:pPr lvl="1"/>
            <a:r>
              <a:rPr lang="en-US" dirty="0" smtClean="0"/>
              <a:t>Must be filed with the State Examiner.</a:t>
            </a:r>
          </a:p>
          <a:p>
            <a:pPr lvl="1"/>
            <a:r>
              <a:rPr lang="en-US" dirty="0" smtClean="0"/>
              <a:t>DLGF may not approve the budget of a unit until it is filed.</a:t>
            </a:r>
          </a:p>
          <a:p>
            <a:pPr lvl="1"/>
            <a:r>
              <a:rPr lang="en-US" dirty="0" smtClean="0"/>
              <a:t>Must be filed electronically via the State Gateway.</a:t>
            </a:r>
          </a:p>
          <a:p>
            <a:pPr lvl="1"/>
            <a:r>
              <a:rPr lang="en-US" dirty="0" smtClean="0"/>
              <a:t>Due 60 days after the year end which will be March 1, 2015.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6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6324"/>
            <a:ext cx="8878540" cy="30865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37"/>
            <a:ext cx="8229600" cy="1371599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u="sng" dirty="0"/>
              <a:t>New for </a:t>
            </a:r>
            <a:r>
              <a:rPr lang="en-US" sz="3500" b="1" u="sng" dirty="0" smtClean="0"/>
              <a:t>2014</a:t>
            </a:r>
            <a:endParaRPr lang="en-US" sz="3500" b="1" u="sng" dirty="0"/>
          </a:p>
          <a:p>
            <a:pPr lvl="1"/>
            <a:r>
              <a:rPr lang="en-US" sz="3000" dirty="0" smtClean="0"/>
              <a:t>Changes to Pension screen due to changes in accounting standards (GASB 67 and GASB 68).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8600" y="52578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09800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u="sng" dirty="0"/>
              <a:t>New for </a:t>
            </a:r>
            <a:r>
              <a:rPr lang="en-US" sz="12800" b="1" u="sng" dirty="0" smtClean="0"/>
              <a:t>2014</a:t>
            </a:r>
            <a:endParaRPr lang="en-US" sz="12800" b="1" u="sng" dirty="0"/>
          </a:p>
          <a:p>
            <a:pPr lvl="1"/>
            <a:r>
              <a:rPr lang="en-US" sz="11200" dirty="0" smtClean="0"/>
              <a:t>Changes to Pension screen.</a:t>
            </a:r>
          </a:p>
          <a:p>
            <a:pPr lvl="2"/>
            <a:r>
              <a:rPr lang="en-US" sz="9600" dirty="0" smtClean="0"/>
              <a:t>If you have only have PERF or no other plan, the </a:t>
            </a:r>
            <a:r>
              <a:rPr lang="en-US" sz="9600" b="1" dirty="0" smtClean="0"/>
              <a:t>changes will not affect you</a:t>
            </a:r>
            <a:r>
              <a:rPr lang="en-US" sz="9600" dirty="0" smtClean="0"/>
              <a:t>.</a:t>
            </a:r>
          </a:p>
          <a:p>
            <a:pPr lvl="2"/>
            <a:r>
              <a:rPr lang="en-US" sz="9600" dirty="0" smtClean="0"/>
              <a:t>Any other pension plans are entered on the next screens.</a:t>
            </a:r>
            <a:endParaRPr lang="en-US" sz="96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7278116" cy="30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1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Indiana Gateway for Government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u="sng" dirty="0" smtClean="0"/>
              <a:t>Gateway Login Screen</a:t>
            </a:r>
            <a:endParaRPr lang="en-US" b="1" u="sng" dirty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gateway.ifionline.org/login.aspx</a:t>
            </a:r>
            <a:endParaRPr lang="en-US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3291"/>
            <a:ext cx="7306695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9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37"/>
            <a:ext cx="8229600" cy="2225963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New for </a:t>
            </a:r>
            <a:r>
              <a:rPr lang="en-US" b="1" u="sng" dirty="0" smtClean="0"/>
              <a:t>2014</a:t>
            </a:r>
            <a:endParaRPr lang="en-US" b="1" u="sng" dirty="0"/>
          </a:p>
          <a:p>
            <a:pPr lvl="1"/>
            <a:r>
              <a:rPr lang="en-US" dirty="0" smtClean="0"/>
              <a:t>Changes to Pension screen.</a:t>
            </a:r>
          </a:p>
          <a:p>
            <a:pPr lvl="2"/>
            <a:r>
              <a:rPr lang="en-US" dirty="0" smtClean="0"/>
              <a:t>If you have other pension plans, answer YES and click Add a Plan.</a:t>
            </a:r>
          </a:p>
          <a:p>
            <a:pPr lvl="2"/>
            <a:r>
              <a:rPr lang="en-US" dirty="0" smtClean="0"/>
              <a:t>Do </a:t>
            </a:r>
            <a:r>
              <a:rPr lang="en-US" b="1" u="sng" dirty="0" smtClean="0"/>
              <a:t>not</a:t>
            </a:r>
            <a:r>
              <a:rPr lang="en-US" dirty="0" smtClean="0"/>
              <a:t> add PERF or deferred </a:t>
            </a:r>
            <a:r>
              <a:rPr lang="en-US" dirty="0"/>
              <a:t>c</a:t>
            </a:r>
            <a:r>
              <a:rPr lang="en-US" dirty="0" smtClean="0"/>
              <a:t>ompensation plans here.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7563906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600" y="4895273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7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715000" cy="461587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990600"/>
          </a:xfrm>
        </p:spPr>
        <p:txBody>
          <a:bodyPr>
            <a:noAutofit/>
          </a:bodyPr>
          <a:lstStyle/>
          <a:p>
            <a:r>
              <a:rPr lang="en-US" sz="1400" b="1" u="sng" dirty="0"/>
              <a:t>New for </a:t>
            </a:r>
            <a:r>
              <a:rPr lang="en-US" sz="1400" b="1" u="sng" dirty="0" smtClean="0"/>
              <a:t>2014</a:t>
            </a:r>
            <a:endParaRPr lang="en-US" sz="1400" b="1" u="sng" dirty="0"/>
          </a:p>
          <a:p>
            <a:pPr lvl="1"/>
            <a:r>
              <a:rPr lang="en-US" sz="1400" dirty="0" smtClean="0"/>
              <a:t>Changes to Pension screen.</a:t>
            </a:r>
            <a:endParaRPr lang="en-US" sz="1400" dirty="0"/>
          </a:p>
          <a:p>
            <a:pPr lvl="2"/>
            <a:r>
              <a:rPr lang="en-US" sz="1400" dirty="0"/>
              <a:t>If </a:t>
            </a:r>
            <a:r>
              <a:rPr lang="en-US" sz="1400" dirty="0" smtClean="0"/>
              <a:t>it is a Defined Contribution Plan, there is no further data entry.  Otherwise, you will be asked about the actuarial valuation for the plan on the next screens.  </a:t>
            </a:r>
            <a:r>
              <a:rPr lang="en-US" sz="1400" b="1" dirty="0" smtClean="0"/>
              <a:t>This screen has not changed.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9621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72000"/>
          </a:xfrm>
        </p:spPr>
        <p:txBody>
          <a:bodyPr>
            <a:noAutofit/>
          </a:bodyPr>
          <a:lstStyle/>
          <a:p>
            <a:r>
              <a:rPr lang="en-US" b="1" u="sng" dirty="0"/>
              <a:t>New for </a:t>
            </a:r>
            <a:r>
              <a:rPr lang="en-US" b="1" u="sng" dirty="0" smtClean="0"/>
              <a:t>2014</a:t>
            </a:r>
            <a:endParaRPr lang="en-US" b="1" u="sng" dirty="0"/>
          </a:p>
          <a:p>
            <a:pPr lvl="1"/>
            <a:r>
              <a:rPr lang="en-US" dirty="0" smtClean="0"/>
              <a:t>Changes to Pension screen.</a:t>
            </a:r>
            <a:endParaRPr lang="en-US" dirty="0"/>
          </a:p>
          <a:p>
            <a:pPr lvl="2"/>
            <a:r>
              <a:rPr lang="en-US" dirty="0"/>
              <a:t>If you have </a:t>
            </a:r>
            <a:r>
              <a:rPr lang="en-US" dirty="0" smtClean="0"/>
              <a:t>a Defined Benefit or Combination plan, you will be asked if an actuarial valuation has been done for the plan.</a:t>
            </a:r>
          </a:p>
          <a:p>
            <a:pPr lvl="2"/>
            <a:r>
              <a:rPr lang="en-US" dirty="0" smtClean="0"/>
              <a:t>If there is an actuarial valuation, you will enter the actuarial assumptions, contribution rates and other information from your actuary.</a:t>
            </a:r>
          </a:p>
          <a:p>
            <a:pPr lvl="2"/>
            <a:r>
              <a:rPr lang="en-US" dirty="0" smtClean="0"/>
              <a:t>This is the screen that will be changing.  I do not have all of the changes or a screen to show you at this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1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New for 2014</a:t>
            </a:r>
          </a:p>
          <a:p>
            <a:pPr lvl="1"/>
            <a:r>
              <a:rPr lang="en-US" dirty="0" smtClean="0"/>
              <a:t>Schedule of Officials</a:t>
            </a:r>
            <a:endParaRPr lang="en-US" dirty="0"/>
          </a:p>
          <a:p>
            <a:pPr lvl="2"/>
            <a:r>
              <a:rPr lang="en-US" dirty="0" smtClean="0"/>
              <a:t>There will be some fields that are now required to be completed and can’t be left blank.  </a:t>
            </a:r>
            <a:endParaRPr lang="en-US" dirty="0"/>
          </a:p>
          <a:p>
            <a:pPr lvl="2"/>
            <a:r>
              <a:rPr lang="en-US" dirty="0" smtClean="0"/>
              <a:t>They are the Primary Contact, Office Address, Office Phone Number and Office Email Address.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15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New for 2014</a:t>
            </a:r>
          </a:p>
          <a:p>
            <a:pPr lvl="1"/>
            <a:r>
              <a:rPr lang="en-US" dirty="0" smtClean="0"/>
              <a:t>New Funds for Cities/Towns</a:t>
            </a:r>
            <a:endParaRPr lang="en-US" dirty="0"/>
          </a:p>
          <a:p>
            <a:pPr lvl="2"/>
            <a:r>
              <a:rPr lang="en-US" dirty="0" smtClean="0"/>
              <a:t>101157 Food and Beverage Tax has been added for Cities and Towns to use.  This was left out in error.  </a:t>
            </a:r>
            <a:endParaRPr lang="en-US" dirty="0"/>
          </a:p>
          <a:p>
            <a:pPr lvl="2"/>
            <a:r>
              <a:rPr lang="en-US" dirty="0" smtClean="0"/>
              <a:t>102255 Heritage Barn Public Safety-Police</a:t>
            </a:r>
          </a:p>
          <a:p>
            <a:pPr lvl="2"/>
            <a:r>
              <a:rPr lang="en-US" dirty="0" smtClean="0"/>
              <a:t>102256 </a:t>
            </a:r>
            <a:r>
              <a:rPr lang="en-US" dirty="0"/>
              <a:t>Heritage Barn Public </a:t>
            </a:r>
            <a:r>
              <a:rPr lang="en-US" dirty="0" smtClean="0"/>
              <a:t>Safety-Fire</a:t>
            </a:r>
          </a:p>
          <a:p>
            <a:pPr lvl="2"/>
            <a:r>
              <a:rPr lang="en-US" dirty="0" smtClean="0"/>
              <a:t>Check our website at </a:t>
            </a:r>
            <a:r>
              <a:rPr lang="en-US" dirty="0" smtClean="0">
                <a:hlinkClick r:id="rId2"/>
              </a:rPr>
              <a:t>www.in.gov/sboa</a:t>
            </a:r>
            <a:r>
              <a:rPr lang="en-US" dirty="0" smtClean="0"/>
              <a:t> for updated fund tables.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0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Annual Financial Report (AFR)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Helpful Hints</a:t>
            </a:r>
          </a:p>
          <a:p>
            <a:pPr lvl="1"/>
            <a:r>
              <a:rPr lang="en-US" dirty="0" smtClean="0"/>
              <a:t>Tab or click in a cell to go to the next cell in a row or on the screen.</a:t>
            </a:r>
          </a:p>
          <a:p>
            <a:pPr lvl="1"/>
            <a:r>
              <a:rPr lang="en-US" dirty="0" smtClean="0"/>
              <a:t>On a grid, enter one row at a time. Press the Enter key when you are finished entering a row.</a:t>
            </a:r>
          </a:p>
          <a:p>
            <a:pPr lvl="1"/>
            <a:r>
              <a:rPr lang="en-US" dirty="0" smtClean="0"/>
              <a:t>Correct any errors on a row before starting the next row</a:t>
            </a:r>
            <a:r>
              <a:rPr lang="en-US" dirty="0"/>
              <a:t> </a:t>
            </a:r>
            <a:r>
              <a:rPr lang="en-US" dirty="0" smtClean="0"/>
              <a:t>or leaving the screen.</a:t>
            </a:r>
          </a:p>
          <a:p>
            <a:pPr lvl="1"/>
            <a:r>
              <a:rPr lang="en-US" dirty="0" smtClean="0"/>
              <a:t>Enter something in all cells marked “Required” or the row or screen will not be saved.</a:t>
            </a:r>
          </a:p>
          <a:p>
            <a:pPr lvl="1"/>
            <a:r>
              <a:rPr lang="en-US" dirty="0" smtClean="0"/>
              <a:t>Make sure to scroll to the right to see all cells.</a:t>
            </a:r>
          </a:p>
          <a:p>
            <a:pPr lvl="1"/>
            <a:endParaRPr lang="en-US" sz="4000" dirty="0" smtClean="0"/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6867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Annual Financial Report (AFR)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u="sng" dirty="0" smtClean="0"/>
              <a:t>Helpful Hints</a:t>
            </a:r>
          </a:p>
          <a:p>
            <a:pPr lvl="1"/>
            <a:r>
              <a:rPr lang="en-US" sz="3000" dirty="0" smtClean="0"/>
              <a:t>Avoid using double quotes in a cell.</a:t>
            </a:r>
          </a:p>
          <a:p>
            <a:pPr lvl="1"/>
            <a:r>
              <a:rPr lang="en-US" sz="3000" dirty="0" smtClean="0"/>
              <a:t>Do not enter a dollar sign or commas when entering amounts.</a:t>
            </a:r>
          </a:p>
          <a:p>
            <a:pPr lvl="1"/>
            <a:r>
              <a:rPr lang="en-US" sz="3000" dirty="0" smtClean="0"/>
              <a:t>Click the Save All Work Button to save changes.</a:t>
            </a:r>
          </a:p>
          <a:p>
            <a:pPr lvl="1"/>
            <a:r>
              <a:rPr lang="en-US" sz="3000" dirty="0" smtClean="0"/>
              <a:t>You may sort rows within some grids by clicking on the column heading.</a:t>
            </a:r>
          </a:p>
          <a:p>
            <a:pPr lvl="1"/>
            <a:r>
              <a:rPr lang="en-US" sz="3000" dirty="0" smtClean="0"/>
              <a:t>Do </a:t>
            </a:r>
            <a:r>
              <a:rPr lang="en-US" sz="3000" b="1" u="sng" dirty="0" smtClean="0"/>
              <a:t>not</a:t>
            </a:r>
            <a:r>
              <a:rPr lang="en-US" sz="3000" dirty="0" smtClean="0"/>
              <a:t> send SBOA a copy of the AFR or the proof of publication.</a:t>
            </a:r>
          </a:p>
          <a:p>
            <a:pPr lvl="1"/>
            <a:r>
              <a:rPr lang="en-US" sz="3000" dirty="0"/>
              <a:t>For best results and to view output reports, you must use the most recent version of Internet Explorer, Chrome or Firefox. </a:t>
            </a:r>
            <a:endParaRPr lang="en-US" sz="3000" dirty="0" smtClean="0"/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6960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500" b="1" u="sng" dirty="0">
                <a:solidFill>
                  <a:prstClr val="black"/>
                </a:solidFill>
              </a:rPr>
              <a:t>Submit </a:t>
            </a:r>
            <a:r>
              <a:rPr lang="en-US" sz="3500" b="1" u="sng" dirty="0" smtClean="0">
                <a:solidFill>
                  <a:prstClr val="black"/>
                </a:solidFill>
              </a:rPr>
              <a:t>AFR </a:t>
            </a:r>
            <a:r>
              <a:rPr lang="en-US" sz="3500" b="1" u="sng" dirty="0">
                <a:solidFill>
                  <a:prstClr val="black"/>
                </a:solidFill>
              </a:rPr>
              <a:t>and Attestation Statement</a:t>
            </a:r>
          </a:p>
          <a:p>
            <a:pPr lvl="1"/>
            <a:r>
              <a:rPr lang="en-US" sz="3000" dirty="0">
                <a:solidFill>
                  <a:prstClr val="black"/>
                </a:solidFill>
              </a:rPr>
              <a:t>Don’t forget to submit. Your form is not filed until you submit it.</a:t>
            </a:r>
          </a:p>
          <a:p>
            <a:pPr lvl="1"/>
            <a:r>
              <a:rPr lang="en-US" sz="3000" dirty="0">
                <a:solidFill>
                  <a:prstClr val="black"/>
                </a:solidFill>
              </a:rPr>
              <a:t>An Attestation Statement is part of the </a:t>
            </a:r>
            <a:r>
              <a:rPr lang="en-US" sz="3000" dirty="0" smtClean="0">
                <a:solidFill>
                  <a:prstClr val="black"/>
                </a:solidFill>
              </a:rPr>
              <a:t>submission </a:t>
            </a:r>
            <a:r>
              <a:rPr lang="en-US" sz="3000" dirty="0">
                <a:solidFill>
                  <a:prstClr val="black"/>
                </a:solidFill>
              </a:rPr>
              <a:t>process.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9067800" cy="2209800"/>
          </a:xfrm>
          <a:prstGeom prst="rect">
            <a:avLst/>
          </a:prstGeom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46182" y="4752109"/>
            <a:ext cx="1676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81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24200"/>
            <a:ext cx="6019800" cy="333421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u="sng" dirty="0">
                <a:solidFill>
                  <a:prstClr val="black"/>
                </a:solidFill>
              </a:rPr>
              <a:t>Submit </a:t>
            </a:r>
            <a:r>
              <a:rPr lang="en-US" b="1" u="sng" dirty="0" smtClean="0">
                <a:solidFill>
                  <a:prstClr val="black"/>
                </a:solidFill>
              </a:rPr>
              <a:t>AFR </a:t>
            </a:r>
            <a:r>
              <a:rPr lang="en-US" b="1" u="sng" dirty="0">
                <a:solidFill>
                  <a:prstClr val="black"/>
                </a:solidFill>
              </a:rPr>
              <a:t>and Attestation </a:t>
            </a:r>
            <a:r>
              <a:rPr lang="en-US" b="1" u="sng" dirty="0" smtClean="0">
                <a:solidFill>
                  <a:prstClr val="black"/>
                </a:solidFill>
              </a:rPr>
              <a:t>Statement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5867400"/>
            <a:ext cx="30099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4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8" y="2743200"/>
            <a:ext cx="8764224" cy="3657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u="sng" dirty="0">
                <a:solidFill>
                  <a:prstClr val="black"/>
                </a:solidFill>
              </a:rPr>
              <a:t>Submit </a:t>
            </a:r>
            <a:r>
              <a:rPr lang="en-US" b="1" u="sng" dirty="0" smtClean="0">
                <a:solidFill>
                  <a:prstClr val="black"/>
                </a:solidFill>
              </a:rPr>
              <a:t>AFR </a:t>
            </a:r>
            <a:r>
              <a:rPr lang="en-US" b="1" u="sng" dirty="0">
                <a:solidFill>
                  <a:prstClr val="black"/>
                </a:solidFill>
              </a:rPr>
              <a:t>and Attestation </a:t>
            </a:r>
            <a:r>
              <a:rPr lang="en-US" b="1" u="sng" dirty="0" smtClean="0">
                <a:solidFill>
                  <a:prstClr val="black"/>
                </a:solidFill>
              </a:rPr>
              <a:t>Statement</a:t>
            </a:r>
            <a:endParaRPr lang="en-US" b="1" u="sng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5638800"/>
            <a:ext cx="1828800" cy="547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Indiana Gateway for Government Units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313872"/>
          </a:xfrm>
        </p:spPr>
        <p:txBody>
          <a:bodyPr/>
          <a:lstStyle/>
          <a:p>
            <a:r>
              <a:rPr lang="en-US" b="1" u="sng" dirty="0" smtClean="0"/>
              <a:t>Gateway Home Screen</a:t>
            </a:r>
            <a:endParaRPr lang="en-US" b="1" u="sng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pplications are available for multiple agencies.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2" y="2609273"/>
            <a:ext cx="8745171" cy="39439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34000" y="4038600"/>
            <a:ext cx="3124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08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5" y="2676402"/>
            <a:ext cx="8764224" cy="37243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u="sng" dirty="0">
                <a:solidFill>
                  <a:prstClr val="black"/>
                </a:solidFill>
              </a:rPr>
              <a:t>Submit </a:t>
            </a:r>
            <a:r>
              <a:rPr lang="en-US" b="1" u="sng" dirty="0" smtClean="0">
                <a:solidFill>
                  <a:prstClr val="black"/>
                </a:solidFill>
              </a:rPr>
              <a:t>AFR </a:t>
            </a:r>
            <a:r>
              <a:rPr lang="en-US" b="1" u="sng" dirty="0">
                <a:solidFill>
                  <a:prstClr val="black"/>
                </a:solidFill>
              </a:rPr>
              <a:t>and Attestation Statement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4495800" y="5257800"/>
            <a:ext cx="2182091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1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Annual Financial Report (AFR)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Attestation Statement</a:t>
            </a:r>
          </a:p>
          <a:p>
            <a:pPr lvl="1"/>
            <a:r>
              <a:rPr lang="en-US" dirty="0"/>
              <a:t>Certifies that the data is accurate to the best of your knowledge and belief.</a:t>
            </a:r>
          </a:p>
          <a:p>
            <a:pPr lvl="1"/>
            <a:r>
              <a:rPr lang="en-US" dirty="0"/>
              <a:t>Must be signed by the official.</a:t>
            </a:r>
          </a:p>
          <a:p>
            <a:pPr lvl="1"/>
            <a:r>
              <a:rPr lang="en-US" dirty="0"/>
              <a:t>Must be </a:t>
            </a:r>
            <a:r>
              <a:rPr lang="en-US" b="1" u="sng" dirty="0"/>
              <a:t>mailed</a:t>
            </a:r>
            <a:r>
              <a:rPr lang="en-US" dirty="0"/>
              <a:t> within 5 days of submitting on Gateway.</a:t>
            </a:r>
          </a:p>
          <a:p>
            <a:pPr lvl="1"/>
            <a:r>
              <a:rPr lang="en-US" dirty="0"/>
              <a:t>If you re-submit your </a:t>
            </a:r>
            <a:r>
              <a:rPr lang="en-US" dirty="0" smtClean="0"/>
              <a:t>AFR </a:t>
            </a:r>
            <a:r>
              <a:rPr lang="en-US" dirty="0"/>
              <a:t>on Gateway, you </a:t>
            </a:r>
            <a:r>
              <a:rPr lang="en-US" b="1" u="sng" dirty="0" smtClean="0"/>
              <a:t>must</a:t>
            </a:r>
            <a:r>
              <a:rPr lang="en-US" dirty="0" smtClean="0"/>
              <a:t> </a:t>
            </a:r>
            <a:r>
              <a:rPr lang="en-US" dirty="0"/>
              <a:t>print, sign and mail a new attestation form.</a:t>
            </a:r>
          </a:p>
          <a:p>
            <a:pPr lvl="1"/>
            <a:r>
              <a:rPr lang="en-US" dirty="0"/>
              <a:t>Must use the most recent version of Internet Explorer, Chrome or </a:t>
            </a:r>
            <a:r>
              <a:rPr lang="en-US" dirty="0" smtClean="0"/>
              <a:t>Firefox to view statement. </a:t>
            </a:r>
            <a:endParaRPr lang="en-US" dirty="0"/>
          </a:p>
          <a:p>
            <a:pPr marL="45720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0312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8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2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b="1" u="sng" dirty="0" smtClean="0"/>
              <a:t>How can I get help?</a:t>
            </a:r>
          </a:p>
          <a:p>
            <a:pPr lvl="1"/>
            <a:r>
              <a:rPr lang="en-US" dirty="0" smtClean="0"/>
              <a:t>User Guide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Financial Report (AFR)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2971800"/>
            <a:ext cx="9144000" cy="3200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6600" y="46482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9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077200" cy="40818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47800"/>
            <a:ext cx="8229600" cy="114300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sz="7000" b="1" u="sng" dirty="0"/>
              <a:t>How can I get </a:t>
            </a:r>
            <a:r>
              <a:rPr lang="en-US" sz="7000" b="1" u="sng" dirty="0" smtClean="0"/>
              <a:t>help?</a:t>
            </a:r>
          </a:p>
          <a:p>
            <a:pPr lvl="1"/>
            <a:r>
              <a:rPr lang="en-US" sz="6600" dirty="0" smtClean="0"/>
              <a:t>SBOA </a:t>
            </a:r>
            <a:r>
              <a:rPr lang="en-US" sz="6600" dirty="0"/>
              <a:t>Web </a:t>
            </a:r>
            <a:r>
              <a:rPr lang="en-US" sz="6600" dirty="0" smtClean="0"/>
              <a:t>site at </a:t>
            </a:r>
            <a:r>
              <a:rPr lang="en-US" sz="6600" dirty="0" smtClean="0">
                <a:hlinkClick r:id="rId3"/>
              </a:rPr>
              <a:t>www.in.gov/sboa</a:t>
            </a:r>
            <a:endParaRPr lang="en-US" sz="6600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40386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Annual Financial Report (AFR)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5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Financial Report (AFR)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How can I get help</a:t>
            </a:r>
            <a:r>
              <a:rPr lang="en-US" b="1" u="sng" dirty="0" smtClean="0"/>
              <a:t>?</a:t>
            </a:r>
            <a:endParaRPr lang="en-US" b="1" u="sng" dirty="0"/>
          </a:p>
          <a:p>
            <a:pPr lvl="1"/>
            <a:r>
              <a:rPr lang="en-US" dirty="0" smtClean="0"/>
              <a:t>Email the SBOA Help Desk at: </a:t>
            </a:r>
            <a:r>
              <a:rPr lang="en-US" dirty="0">
                <a:hlinkClick r:id="rId2"/>
              </a:rPr>
              <a:t>annualreports@sboa.in.gov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Email IBRC Technical Support at: </a:t>
            </a:r>
            <a:r>
              <a:rPr lang="en-US" dirty="0" smtClean="0">
                <a:hlinkClick r:id="rId3"/>
              </a:rPr>
              <a:t>ibrctech@iupui.edu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86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Annual Financial Report (AFR)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b="1" u="sng" dirty="0" smtClean="0"/>
              <a:t>Questions?</a:t>
            </a:r>
            <a:endParaRPr lang="en-US" b="1" u="sng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Per IC 5-11-13</a:t>
            </a:r>
          </a:p>
          <a:p>
            <a:pPr lvl="1"/>
            <a:r>
              <a:rPr lang="en-US" dirty="0" smtClean="0"/>
              <a:t>Must be filed with the State Examiner.</a:t>
            </a:r>
          </a:p>
          <a:p>
            <a:pPr lvl="1"/>
            <a:r>
              <a:rPr lang="en-US" dirty="0" smtClean="0"/>
              <a:t>DLGF may not approve the budget of a unit until it is filed.</a:t>
            </a:r>
          </a:p>
          <a:p>
            <a:pPr lvl="1"/>
            <a:r>
              <a:rPr lang="en-US" dirty="0" smtClean="0"/>
              <a:t>Must be filed electronically via the State Gateway.</a:t>
            </a:r>
          </a:p>
          <a:p>
            <a:pPr lvl="1"/>
            <a:r>
              <a:rPr lang="en-US" dirty="0" smtClean="0"/>
              <a:t>Due January 31 each year.</a:t>
            </a:r>
          </a:p>
          <a:p>
            <a:pPr lvl="1"/>
            <a:r>
              <a:rPr lang="en-US" dirty="0" smtClean="0"/>
              <a:t>Must indicate whether the unit offers a health plan, a pension, and other benefits to full-time and part-time employees.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6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Per IC 5-11-13-1.1</a:t>
            </a:r>
          </a:p>
          <a:p>
            <a:pPr lvl="1"/>
            <a:r>
              <a:rPr lang="en-US" dirty="0" smtClean="0"/>
              <a:t>Must indicate whether the unit has implemented a nepotism policy (IC 36-1-20.2) and a contracting policy (IC 36-1-21).  Do </a:t>
            </a:r>
            <a:r>
              <a:rPr lang="en-US" b="1" u="sng" dirty="0" smtClean="0"/>
              <a:t>NOT</a:t>
            </a:r>
            <a:r>
              <a:rPr lang="en-US" dirty="0" smtClean="0"/>
              <a:t> send copies of these policies or the 100R to SBOA.</a:t>
            </a:r>
          </a:p>
          <a:p>
            <a:pPr lvl="1"/>
            <a:r>
              <a:rPr lang="en-US" b="1" dirty="0" smtClean="0"/>
              <a:t>New for 2014</a:t>
            </a:r>
            <a:r>
              <a:rPr lang="en-US" dirty="0" smtClean="0"/>
              <a:t>.  A PDF file of the nepotism and contracting policies must be uploaded to Gateway.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59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73485" cy="302937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53340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Note:  </a:t>
            </a:r>
            <a:r>
              <a:rPr lang="en-US" sz="2800" dirty="0"/>
              <a:t>B</a:t>
            </a:r>
            <a:r>
              <a:rPr lang="en-US" sz="2800" dirty="0" smtClean="0"/>
              <a:t>uttons will be added to this screen to upload your nepotism and contracting policies.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98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</a:rPr>
              <a:t>Certified Report of Names, Addresses, Duties and Compensation of Public Employees (Form 100R)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What if I didn’t have a nepotism or contracting policy when I filed the 2013 100R in January 2014, but I do now?</a:t>
            </a:r>
          </a:p>
          <a:p>
            <a:pPr lvl="1"/>
            <a:r>
              <a:rPr lang="en-US" dirty="0" smtClean="0"/>
              <a:t>So that you will be able to get your budget approved, you will need to contact us by email at </a:t>
            </a:r>
            <a:r>
              <a:rPr lang="en-US" dirty="0" smtClean="0">
                <a:hlinkClick r:id="rId2"/>
              </a:rPr>
              <a:t>annualreports@sboa.in.gov</a:t>
            </a:r>
            <a:r>
              <a:rPr lang="en-US" dirty="0" smtClean="0"/>
              <a:t> and ask us to unlock your 2013 100R.  You can then make changes and re-submit 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2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Who to Report</a:t>
            </a:r>
          </a:p>
          <a:p>
            <a:pPr lvl="1"/>
            <a:r>
              <a:rPr lang="en-US" dirty="0" smtClean="0"/>
              <a:t>Report ALL people employed by the unit for the previous year. This includes part time, temporary, and seasonal employees.  If a W2 is issued, that person should be listed on the Gateway 100R. IRS Publication 15 has guidelines for determining if someone is an employee or a contractor.  Elected officials including board members should be included.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Certified Report of Names, Addresses, Duties and Compensation of Public Employees (Form 100R)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91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1824</Words>
  <Application>Microsoft Office PowerPoint</Application>
  <PresentationFormat>On-screen Show (4:3)</PresentationFormat>
  <Paragraphs>172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Gateway 100R and Annual Financial Report (AFR)</vt:lpstr>
      <vt:lpstr>Indiana Gateway for Government Units</vt:lpstr>
      <vt:lpstr>Indiana Gateway for Government Units</vt:lpstr>
      <vt:lpstr>Indiana Gateway for Government Units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PowerPoint Presentation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Certified Report of Names, Addresses, Duties and Compensation of Public Employees (Form 100R)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Annual Financial Report (AFR)</vt:lpstr>
      <vt:lpstr>PowerPoint Presentation</vt:lpstr>
      <vt:lpstr>Annual Financial Report (AFR)</vt:lpstr>
      <vt:lpstr>PowerPoint Presentation</vt:lpstr>
      <vt:lpstr>Annual Financial Report (AFR)</vt:lpstr>
      <vt:lpstr>Annual Financial Report (AFR)</vt:lpstr>
    </vt:vector>
  </TitlesOfParts>
  <Company>State of Indiana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Gateway 100R and Annual Financial Report (AFR)</dc:title>
  <dc:creator>lbaker</dc:creator>
  <cp:lastModifiedBy>Caldwell, Todd</cp:lastModifiedBy>
  <cp:revision>90</cp:revision>
  <dcterms:created xsi:type="dcterms:W3CDTF">2013-09-19T21:17:08Z</dcterms:created>
  <dcterms:modified xsi:type="dcterms:W3CDTF">2014-09-30T13:50:07Z</dcterms:modified>
</cp:coreProperties>
</file>